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9"/>
  </p:notesMasterIdLst>
  <p:sldIdLst>
    <p:sldId id="272" r:id="rId2"/>
    <p:sldId id="256" r:id="rId3"/>
    <p:sldId id="257" r:id="rId4"/>
    <p:sldId id="269" r:id="rId5"/>
    <p:sldId id="258" r:id="rId6"/>
    <p:sldId id="259" r:id="rId7"/>
    <p:sldId id="268" r:id="rId8"/>
    <p:sldId id="260" r:id="rId9"/>
    <p:sldId id="264" r:id="rId10"/>
    <p:sldId id="261" r:id="rId11"/>
    <p:sldId id="262" r:id="rId12"/>
    <p:sldId id="267" r:id="rId13"/>
    <p:sldId id="263" r:id="rId14"/>
    <p:sldId id="265" r:id="rId15"/>
    <p:sldId id="266" r:id="rId16"/>
    <p:sldId id="270" r:id="rId17"/>
    <p:sldId id="27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2411" autoAdjust="0"/>
  </p:normalViewPr>
  <p:slideViewPr>
    <p:cSldViewPr snapToGrid="0">
      <p:cViewPr varScale="1">
        <p:scale>
          <a:sx n="81" d="100"/>
          <a:sy n="81" d="100"/>
        </p:scale>
        <p:origin x="78" y="2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9A2AAC-AF1D-4E07-A045-398AC07CA472}" type="datetimeFigureOut">
              <a:rPr lang="en-US" smtClean="0"/>
              <a:pPr/>
              <a:t>4/4/2019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C52A96-BA23-43EE-927B-2F3CB040E19E}" type="slidenum">
              <a:rPr lang="en-US" smtClean="0"/>
              <a:pPr/>
              <a:t>‹#›</a:t>
            </a:fld>
            <a:endParaRPr lang="en-US"/>
          </a:p>
        </p:txBody>
      </p:sp>
    </p:spTree>
    <p:extLst>
      <p:ext uri="{BB962C8B-B14F-4D97-AF65-F5344CB8AC3E}">
        <p14:creationId xmlns:p14="http://schemas.microsoft.com/office/powerpoint/2010/main" val="523759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 of any project is based on how planning is conducted. Planning is an essential aspect to the success of any project and therefore leaders are tasked with the responsibility of ensuring that the planning integrates all the aspects of the project. Without planning it is difficult for any project to be feasible because of the confusion, for </a:t>
            </a:r>
            <a:r>
              <a:rPr lang="en-US" dirty="0" smtClean="0"/>
              <a:t>example, </a:t>
            </a:r>
            <a:r>
              <a:rPr lang="en-US" dirty="0" smtClean="0"/>
              <a:t>the lack </a:t>
            </a:r>
            <a:r>
              <a:rPr lang="en-US" dirty="0" smtClean="0"/>
              <a:t>of feasible </a:t>
            </a:r>
            <a:r>
              <a:rPr lang="en-US" dirty="0" smtClean="0"/>
              <a:t>schedules would result in time wastage when the project is ongoing. This is because the individuals will not commit resources to finish within the specified time as they are unable to determine the time required to complete the phase of a different project. Additionally, issues such as the not defining deliverables before commencing on the project also could</a:t>
            </a:r>
            <a:r>
              <a:rPr lang="en-US" baseline="0" dirty="0" smtClean="0"/>
              <a:t> have a great impact on the end result of a project.</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2</a:t>
            </a:fld>
            <a:endParaRPr lang="en-US"/>
          </a:p>
        </p:txBody>
      </p:sp>
    </p:spTree>
    <p:extLst>
      <p:ext uri="{BB962C8B-B14F-4D97-AF65-F5344CB8AC3E}">
        <p14:creationId xmlns:p14="http://schemas.microsoft.com/office/powerpoint/2010/main" val="482262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Engaging stakeholders is one of the solutions that will help solve the problem of failing to define the project scope. Stakeholders include both the team members and sponsors of the project. Markedly, one of the </a:t>
            </a:r>
            <a:r>
              <a:rPr lang="en-US" sz="1200" kern="1200" dirty="0" smtClean="0">
                <a:solidFill>
                  <a:schemeClr val="tx1"/>
                </a:solidFill>
                <a:effectLst/>
                <a:latin typeface="+mn-lt"/>
                <a:ea typeface="+mn-ea"/>
                <a:cs typeface="+mn-cs"/>
              </a:rPr>
              <a:t>scenarios </a:t>
            </a:r>
            <a:r>
              <a:rPr lang="en-US" sz="1200" kern="1200" dirty="0" smtClean="0">
                <a:solidFill>
                  <a:schemeClr val="tx1"/>
                </a:solidFill>
                <a:effectLst/>
                <a:latin typeface="+mn-lt"/>
                <a:ea typeface="+mn-ea"/>
                <a:cs typeface="+mn-cs"/>
              </a:rPr>
              <a:t>is the lack of consensus because of the diverse nature of the team members. This can be surmounted through enabling the team members to understand why certain demands might not be implemented in the case of project implementation. This is through determining the feasibility of some of the suggestions. This will allow the team members to make sure that they work with proposals of other individuals and thus understanding the scope thus coming together for a common purpose.</a:t>
            </a:r>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3</a:t>
            </a:fld>
            <a:endParaRPr lang="en-US"/>
          </a:p>
        </p:txBody>
      </p:sp>
    </p:spTree>
    <p:extLst>
      <p:ext uri="{BB962C8B-B14F-4D97-AF65-F5344CB8AC3E}">
        <p14:creationId xmlns:p14="http://schemas.microsoft.com/office/powerpoint/2010/main" val="2641937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scope of a project defines what the project should cover and what should be left out. If</a:t>
            </a:r>
            <a:r>
              <a:rPr lang="en-US" baseline="0" dirty="0" smtClean="0"/>
              <a:t> the scope is not clearly laid down and properly documented before the onset of a project, the chances of the project failing or not satisfying customers are very high.</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4</a:t>
            </a:fld>
            <a:endParaRPr lang="en-US"/>
          </a:p>
        </p:txBody>
      </p:sp>
    </p:spTree>
    <p:extLst>
      <p:ext uri="{BB962C8B-B14F-4D97-AF65-F5344CB8AC3E}">
        <p14:creationId xmlns:p14="http://schemas.microsoft.com/office/powerpoint/2010/main" val="1155684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Project deliverables are both tangible and intangible outputs within any project. For any organization, measuring the outputs of any project is critical as it helps in promoting commitment among the team members. </a:t>
            </a:r>
            <a:r>
              <a:rPr lang="en-US" sz="1200" kern="1200" dirty="0" smtClean="0">
                <a:solidFill>
                  <a:schemeClr val="tx1"/>
                </a:solidFill>
                <a:effectLst/>
                <a:latin typeface="+mn-lt"/>
                <a:ea typeface="+mn-ea"/>
                <a:cs typeface="+mn-cs"/>
              </a:rPr>
              <a:t>This </a:t>
            </a:r>
            <a:r>
              <a:rPr lang="en-US" sz="1200" kern="1200" dirty="0" smtClean="0">
                <a:solidFill>
                  <a:schemeClr val="tx1"/>
                </a:solidFill>
                <a:effectLst/>
                <a:latin typeface="+mn-lt"/>
                <a:ea typeface="+mn-ea"/>
                <a:cs typeface="+mn-cs"/>
              </a:rPr>
              <a:t>is a consequence of the team members being able to understand what is expected of them and therefore more likely to put in more effort. It might be a challenge especially when the stakeholders fail to measure deliverables as it is a source of motivation for the team members. Therefore, it is critical to put in real effort and engage all the stakeholder to enhance an understanding of the project deliverables so as to commit resources necessary for achieving the goal.</a:t>
            </a:r>
          </a:p>
          <a:p>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5</a:t>
            </a:fld>
            <a:endParaRPr lang="en-US"/>
          </a:p>
        </p:txBody>
      </p:sp>
    </p:spTree>
    <p:extLst>
      <p:ext uri="{BB962C8B-B14F-4D97-AF65-F5344CB8AC3E}">
        <p14:creationId xmlns:p14="http://schemas.microsoft.com/office/powerpoint/2010/main" val="3979527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One of the greatest obstacles of many projects is in the case of resource matching. Most of the projects will assign tasks to team members based on their availability. This results in problems with regards to the quality of the particular phase of the project that requires different expertise. However, collaboration problems might arise when teams are selected based on their expertise and thus the best response is to get the team members to develop an understanding of the importance of working together. This can be achieved through team building practices that will allow project managers to identify areas that need to be addressed.</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6</a:t>
            </a:fld>
            <a:endParaRPr lang="en-US"/>
          </a:p>
        </p:txBody>
      </p:sp>
    </p:spTree>
    <p:extLst>
      <p:ext uri="{BB962C8B-B14F-4D97-AF65-F5344CB8AC3E}">
        <p14:creationId xmlns:p14="http://schemas.microsoft.com/office/powerpoint/2010/main" val="4122775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Aside from considering</a:t>
            </a:r>
            <a:r>
              <a:rPr lang="en-US" baseline="0" dirty="0" smtClean="0"/>
              <a:t> the comfortability of project team members in that who is comfortable to work with who, the skills you are bringing together in that project team will greatly determine the progress of the project and its end result. Hence a team should be picked, with managers considering what is required.</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7</a:t>
            </a:fld>
            <a:endParaRPr lang="en-US"/>
          </a:p>
        </p:txBody>
      </p:sp>
    </p:spTree>
    <p:extLst>
      <p:ext uri="{BB962C8B-B14F-4D97-AF65-F5344CB8AC3E}">
        <p14:creationId xmlns:p14="http://schemas.microsoft.com/office/powerpoint/2010/main" val="3189298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Project initiation is crucial if done in the appropriate as it aids in avoiding some of the pitfalls such as lack of understanding of roles. Before initiation, it is critical to have meetings with the project team to ensure that most of the team members are able to enhance the ability of the team to raise their concerns for clarity. The major assumption of everybody understands what is expected is a pitfall especially for the team members who need clarification. Thus project initiation should avoid meetings prior to commencing on the project to clarify issues so that everybody is prepared and avoid referring once the project begins.</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8</a:t>
            </a:fld>
            <a:endParaRPr lang="en-US"/>
          </a:p>
        </p:txBody>
      </p:sp>
    </p:spTree>
    <p:extLst>
      <p:ext uri="{BB962C8B-B14F-4D97-AF65-F5344CB8AC3E}">
        <p14:creationId xmlns:p14="http://schemas.microsoft.com/office/powerpoint/2010/main" val="30468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is part of the initiation and project kick-off steps</a:t>
            </a:r>
            <a:r>
              <a:rPr lang="en-US" baseline="0" dirty="0" smtClean="0"/>
              <a:t>. Hence resources and time should be allocated to it as part of the project as there is no point in starting a project with project team members who do not know what is expected of them. To prevent delays on the project due to uncertainties on what to do, it is better to orient the project team members through training.</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9</a:t>
            </a:fld>
            <a:endParaRPr lang="en-US"/>
          </a:p>
        </p:txBody>
      </p:sp>
    </p:spTree>
    <p:extLst>
      <p:ext uri="{BB962C8B-B14F-4D97-AF65-F5344CB8AC3E}">
        <p14:creationId xmlns:p14="http://schemas.microsoft.com/office/powerpoint/2010/main" val="189830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Most projects would usually underestimate the time and budget of a project. The primary reason for underestimation in any projects is because organizations would want to deliver a project in a cost-effective manner. However, this results in pressure during projects especially when deadline approaches which create burnout among the team members. This has adverse impacts on the general performance of the team members. Therefore, it is advisable for a stakeholder to seek the advice of experts or individuals who have undertaken a similar project. This helps avoid the underestimation based on guesswork that adversely impacts on the project. Scientific methods like research might be undertaken to determine the time that individuals might complete a project and avoids underestimation.</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10</a:t>
            </a:fld>
            <a:endParaRPr lang="en-US"/>
          </a:p>
        </p:txBody>
      </p:sp>
    </p:spTree>
    <p:extLst>
      <p:ext uri="{BB962C8B-B14F-4D97-AF65-F5344CB8AC3E}">
        <p14:creationId xmlns:p14="http://schemas.microsoft.com/office/powerpoint/2010/main" val="23140694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Communication is an important aspect of any team. Stakeholders and team members should ensure that everyone is updated on the changes that are instituted. Communication breakdown easily gives room for conflict and thus resulting in delays to settle conflicts. When individuals are informed on the changes they are able to also adjust earlier on to stop the confusion. It is advisable for the stakeholders to adopt a democratic form of leadership in which they engage the team members to inform about the changes. Communication cultivates the support of both sides in enhancing the success of the project, and without appropriate communication, the stakeholders will struggle to get the team members on board.</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11</a:t>
            </a:fld>
            <a:endParaRPr lang="en-US"/>
          </a:p>
        </p:txBody>
      </p:sp>
    </p:spTree>
    <p:extLst>
      <p:ext uri="{BB962C8B-B14F-4D97-AF65-F5344CB8AC3E}">
        <p14:creationId xmlns:p14="http://schemas.microsoft.com/office/powerpoint/2010/main" val="2765399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Failure in a project is inevitable and sure to come</a:t>
            </a:r>
            <a:r>
              <a:rPr lang="en-US" baseline="0" dirty="0" smtClean="0"/>
              <a:t> either at the onset, as it progresses or as it ends if not properly watched out for. It is important to speculate on future possible causes of failure in a project and devise preventive or corrective mechanisms for them before they happen and prove detrimental to a project.</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12</a:t>
            </a:fld>
            <a:endParaRPr lang="en-US"/>
          </a:p>
        </p:txBody>
      </p:sp>
    </p:spTree>
    <p:extLst>
      <p:ext uri="{BB962C8B-B14F-4D97-AF65-F5344CB8AC3E}">
        <p14:creationId xmlns:p14="http://schemas.microsoft.com/office/powerpoint/2010/main" val="1415110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Success or in-between</a:t>
            </a:r>
            <a:r>
              <a:rPr lang="en-US" baseline="0" dirty="0" smtClean="0"/>
              <a:t> project progress must be evaluated using properly laid criteria. Because, how can a project development team know if the project is headed towards the right completion direction or not if not through evaluation?</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13</a:t>
            </a:fld>
            <a:endParaRPr lang="en-US"/>
          </a:p>
        </p:txBody>
      </p:sp>
    </p:spTree>
    <p:extLst>
      <p:ext uri="{BB962C8B-B14F-4D97-AF65-F5344CB8AC3E}">
        <p14:creationId xmlns:p14="http://schemas.microsoft.com/office/powerpoint/2010/main" val="31419921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success of a project is heavily</a:t>
            </a:r>
            <a:r>
              <a:rPr lang="en-US" baseline="0" dirty="0" smtClean="0"/>
              <a:t> based on how it is monitored so as to make positive corrections if a project is not progressing as planned. Hence it is the duty of a project manager to monitor a project’s progress and give relevant reports that will assist to make corrections on a project that are meant to save it from failure or from failing to meet the end expectations of the project.</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14</a:t>
            </a:fld>
            <a:endParaRPr lang="en-US"/>
          </a:p>
        </p:txBody>
      </p:sp>
    </p:spTree>
    <p:extLst>
      <p:ext uri="{BB962C8B-B14F-4D97-AF65-F5344CB8AC3E}">
        <p14:creationId xmlns:p14="http://schemas.microsoft.com/office/powerpoint/2010/main" val="3030020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Project managers</a:t>
            </a:r>
            <a:r>
              <a:rPr lang="en-US" baseline="0" dirty="0" smtClean="0"/>
              <a:t> together with project team members and the end product customers if there, should have a set criteria of determining whether the end product of a project is a success or a failure. Because it is possible for project builders to assume success where the customer does not feel the same way about the product delivered by the team.</a:t>
            </a:r>
            <a:endParaRPr lang="en-US" dirty="0"/>
          </a:p>
        </p:txBody>
      </p:sp>
      <p:sp>
        <p:nvSpPr>
          <p:cNvPr id="4" name="Slide Number Placeholder 3"/>
          <p:cNvSpPr>
            <a:spLocks noGrp="1"/>
          </p:cNvSpPr>
          <p:nvPr>
            <p:ph type="sldNum" sz="quarter" idx="10"/>
          </p:nvPr>
        </p:nvSpPr>
        <p:spPr/>
        <p:txBody>
          <a:bodyPr/>
          <a:lstStyle/>
          <a:p>
            <a:fld id="{71C52A96-BA23-43EE-927B-2F3CB040E19E}" type="slidenum">
              <a:rPr lang="en-US" smtClean="0"/>
              <a:pPr/>
              <a:t>15</a:t>
            </a:fld>
            <a:endParaRPr lang="en-US"/>
          </a:p>
        </p:txBody>
      </p:sp>
    </p:spTree>
    <p:extLst>
      <p:ext uri="{BB962C8B-B14F-4D97-AF65-F5344CB8AC3E}">
        <p14:creationId xmlns:p14="http://schemas.microsoft.com/office/powerpoint/2010/main" val="2476306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CDE24CF-1290-4CFF-AEA4-C94F1C4D8022}"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897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spTree>
    <p:extLst>
      <p:ext uri="{BB962C8B-B14F-4D97-AF65-F5344CB8AC3E}">
        <p14:creationId xmlns:p14="http://schemas.microsoft.com/office/powerpoint/2010/main" val="1555129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090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E24CF-1290-4CFF-AEA4-C94F1C4D8022}" type="slidenum">
              <a:rPr lang="en-US" smtClean="0"/>
              <a:pPr/>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64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A4FD839-DE8A-4C53-AFBB-B5F19A7F9215}" type="datetimeFigureOut">
              <a:rPr lang="en-US" smtClean="0"/>
              <a:pPr/>
              <a:t>4/4/2019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DE24CF-1290-4CFF-AEA4-C94F1C4D8022}"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003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A4FD839-DE8A-4C53-AFBB-B5F19A7F9215}" type="datetimeFigureOut">
              <a:rPr lang="en-US" smtClean="0"/>
              <a:pPr/>
              <a:t>4/4/2019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DE24CF-1290-4CFF-AEA4-C94F1C4D8022}"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93230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4FD839-DE8A-4C53-AFBB-B5F19A7F9215}" type="datetimeFigureOut">
              <a:rPr lang="en-US" smtClean="0"/>
              <a:pPr/>
              <a:t>4/4/2019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DE24CF-1290-4CFF-AEA4-C94F1C4D8022}" type="slidenum">
              <a:rPr lang="en-US" smtClean="0"/>
              <a:pPr/>
              <a:t>‹#›</a:t>
            </a:fld>
            <a:endParaRPr lang="en-US"/>
          </a:p>
        </p:txBody>
      </p:sp>
    </p:spTree>
    <p:extLst>
      <p:ext uri="{BB962C8B-B14F-4D97-AF65-F5344CB8AC3E}">
        <p14:creationId xmlns:p14="http://schemas.microsoft.com/office/powerpoint/2010/main" val="259770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E24CF-1290-4CFF-AEA4-C94F1C4D8022}"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8797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E24CF-1290-4CFF-AEA4-C94F1C4D8022}" type="slidenum">
              <a:rPr lang="en-US" smtClean="0"/>
              <a:pPr/>
              <a:t>‹#›</a:t>
            </a:fld>
            <a:endParaRPr lang="en-US"/>
          </a:p>
        </p:txBody>
      </p:sp>
    </p:spTree>
    <p:extLst>
      <p:ext uri="{BB962C8B-B14F-4D97-AF65-F5344CB8AC3E}">
        <p14:creationId xmlns:p14="http://schemas.microsoft.com/office/powerpoint/2010/main" val="2259641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4FD839-DE8A-4C53-AFBB-B5F19A7F9215}" type="datetimeFigureOut">
              <a:rPr lang="en-US" smtClean="0"/>
              <a:pPr/>
              <a:t>4/4/2019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DE24CF-1290-4CFF-AEA4-C94F1C4D8022}" type="slidenum">
              <a:rPr lang="en-US" smtClean="0"/>
              <a:pPr/>
              <a:t>‹#›</a:t>
            </a:fld>
            <a:endParaRPr lang="en-US"/>
          </a:p>
        </p:txBody>
      </p:sp>
    </p:spTree>
    <p:extLst>
      <p:ext uri="{BB962C8B-B14F-4D97-AF65-F5344CB8AC3E}">
        <p14:creationId xmlns:p14="http://schemas.microsoft.com/office/powerpoint/2010/main" val="23279863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4527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30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spTree>
    <p:extLst>
      <p:ext uri="{BB962C8B-B14F-4D97-AF65-F5344CB8AC3E}">
        <p14:creationId xmlns:p14="http://schemas.microsoft.com/office/powerpoint/2010/main" val="33365813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03480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60417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14568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A4FD839-DE8A-4C53-AFBB-B5F19A7F9215}" type="datetimeFigureOut">
              <a:rPr lang="en-US" smtClean="0"/>
              <a:pPr/>
              <a:t>4/4/2019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DE24CF-1290-4CFF-AEA4-C94F1C4D8022}"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771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A4FD839-DE8A-4C53-AFBB-B5F19A7F9215}" type="datetimeFigureOut">
              <a:rPr lang="en-US" smtClean="0"/>
              <a:pPr/>
              <a:t>4/4/2019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CDE24CF-1290-4CFF-AEA4-C94F1C4D8022}" type="slidenum">
              <a:rPr lang="en-US" smtClean="0"/>
              <a:pPr/>
              <a:t>‹#›</a:t>
            </a:fld>
            <a:endParaRPr lang="en-US"/>
          </a:p>
        </p:txBody>
      </p:sp>
    </p:spTree>
    <p:extLst>
      <p:ext uri="{BB962C8B-B14F-4D97-AF65-F5344CB8AC3E}">
        <p14:creationId xmlns:p14="http://schemas.microsoft.com/office/powerpoint/2010/main" val="77224978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Presentation</a:t>
            </a:r>
            <a:endParaRPr lang="en-US" dirty="0"/>
          </a:p>
        </p:txBody>
      </p:sp>
      <p:sp>
        <p:nvSpPr>
          <p:cNvPr id="3" name="Subtitle 2"/>
          <p:cNvSpPr>
            <a:spLocks noGrp="1"/>
          </p:cNvSpPr>
          <p:nvPr>
            <p:ph type="subTitle" idx="1"/>
          </p:nvPr>
        </p:nvSpPr>
        <p:spPr/>
        <p:txBody>
          <a:bodyPr/>
          <a:lstStyle/>
          <a:p>
            <a:r>
              <a:rPr lang="en-US" dirty="0" smtClean="0"/>
              <a:t>Cross-Cultural Factors</a:t>
            </a:r>
            <a:endParaRPr lang="en-US" dirty="0"/>
          </a:p>
        </p:txBody>
      </p:sp>
    </p:spTree>
    <p:extLst>
      <p:ext uri="{BB962C8B-B14F-4D97-AF65-F5344CB8AC3E}">
        <p14:creationId xmlns:p14="http://schemas.microsoft.com/office/powerpoint/2010/main" val="3841552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ntroduction</a:t>
            </a:r>
            <a:endParaRPr lang="en-US"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fontScale="85000" lnSpcReduction="20000"/>
          </a:bodyPr>
          <a:lstStyle/>
          <a:p>
            <a:r>
              <a:rPr lang="en-US" sz="2200" dirty="0">
                <a:latin typeface="Times New Roman" panose="02020603050405020304" pitchFamily="18" charset="0"/>
                <a:cs typeface="Times New Roman" panose="02020603050405020304" pitchFamily="18" charset="0"/>
              </a:rPr>
              <a:t>Good project managers are required for the success of any project.  </a:t>
            </a:r>
          </a:p>
          <a:p>
            <a:r>
              <a:rPr lang="en-US" sz="2200" dirty="0">
                <a:latin typeface="Times New Roman" panose="02020603050405020304" pitchFamily="18" charset="0"/>
                <a:cs typeface="Times New Roman" panose="02020603050405020304" pitchFamily="18" charset="0"/>
              </a:rPr>
              <a:t>It is imperative to note that project have many pitfalls that might obscure the successful completion of the project.  </a:t>
            </a:r>
          </a:p>
          <a:p>
            <a:r>
              <a:rPr lang="en-US" sz="2200" dirty="0">
                <a:latin typeface="Times New Roman" panose="02020603050405020304" pitchFamily="18" charset="0"/>
                <a:cs typeface="Times New Roman" panose="02020603050405020304" pitchFamily="18" charset="0"/>
              </a:rPr>
              <a:t>Pitfall are obstacles that must be averted to enhance continuity of any project</a:t>
            </a:r>
            <a:r>
              <a:rPr lang="en-US" sz="2200" dirty="0" smtClean="0">
                <a:latin typeface="Times New Roman" panose="02020603050405020304" pitchFamily="18" charset="0"/>
                <a:cs typeface="Times New Roman" panose="02020603050405020304" pitchFamily="18" charset="0"/>
              </a:rPr>
              <a:t>.</a:t>
            </a:r>
            <a:endParaRPr lang="en-US" sz="2200" dirty="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Some of the pitfalls that relates to Project management include;</a:t>
            </a:r>
          </a:p>
          <a:p>
            <a:r>
              <a:rPr lang="en-US" sz="2200" dirty="0">
                <a:latin typeface="Times New Roman" panose="02020603050405020304" pitchFamily="18" charset="0"/>
                <a:cs typeface="Times New Roman" panose="02020603050405020304" pitchFamily="18" charset="0"/>
              </a:rPr>
              <a:t> Failing to define project scope early in the life cycle.</a:t>
            </a:r>
          </a:p>
          <a:p>
            <a:r>
              <a:rPr lang="en-US" sz="2200" dirty="0">
                <a:latin typeface="Times New Roman" panose="02020603050405020304" pitchFamily="18" charset="0"/>
                <a:cs typeface="Times New Roman" panose="02020603050405020304" pitchFamily="18" charset="0"/>
              </a:rPr>
              <a:t>Failure to define the metrics that will be used to evaluate and report on project performance</a:t>
            </a:r>
          </a:p>
          <a:p>
            <a:r>
              <a:rPr lang="en-US" sz="2200" dirty="0">
                <a:latin typeface="Times New Roman" panose="02020603050405020304" pitchFamily="18" charset="0"/>
                <a:cs typeface="Times New Roman" panose="02020603050405020304" pitchFamily="18" charset="0"/>
              </a:rPr>
              <a:t>Failure to define and execute the value-added management process.</a:t>
            </a:r>
          </a:p>
          <a:p>
            <a:r>
              <a:rPr lang="en-US" sz="2200" dirty="0">
                <a:latin typeface="Times New Roman" panose="02020603050405020304" pitchFamily="18" charset="0"/>
                <a:cs typeface="Times New Roman" panose="02020603050405020304" pitchFamily="18" charset="0"/>
              </a:rPr>
              <a:t>Failure to establish broad and feasible schedules.</a:t>
            </a:r>
          </a:p>
          <a:p>
            <a:pPr marL="0" indent="0">
              <a:buNone/>
            </a:pPr>
            <a:endParaRPr lang="en-US" dirty="0"/>
          </a:p>
        </p:txBody>
      </p:sp>
    </p:spTree>
    <p:extLst>
      <p:ext uri="{BB962C8B-B14F-4D97-AF65-F5344CB8AC3E}">
        <p14:creationId xmlns:p14="http://schemas.microsoft.com/office/powerpoint/2010/main" val="2010930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9314"/>
            <a:ext cx="10515600" cy="1146629"/>
          </a:xfrm>
        </p:spPr>
        <p:txBody>
          <a:bodyPr>
            <a:normAutofit fontScale="90000"/>
          </a:bodyPr>
          <a:lstStyle/>
          <a:p>
            <a:r>
              <a:rPr lang="en-US" b="1" dirty="0" smtClean="0"/>
              <a:t/>
            </a:r>
            <a:br>
              <a:rPr lang="en-US" b="1" dirty="0" smtClean="0"/>
            </a:br>
            <a:r>
              <a:rPr lang="en-US" b="1" dirty="0"/>
              <a:t/>
            </a:r>
            <a:br>
              <a:rPr lang="en-US" b="1" dirty="0"/>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Project management challenges and solutions </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a:t/>
            </a:r>
            <a:br>
              <a:rPr lang="en-US" dirty="0"/>
            </a:br>
            <a:endParaRPr lang="en-US" dirty="0"/>
          </a:p>
        </p:txBody>
      </p:sp>
      <p:sp>
        <p:nvSpPr>
          <p:cNvPr id="3" name="Content Placeholder 2"/>
          <p:cNvSpPr>
            <a:spLocks noGrp="1"/>
          </p:cNvSpPr>
          <p:nvPr>
            <p:ph idx="1"/>
          </p:nvPr>
        </p:nvSpPr>
        <p:spPr>
          <a:xfrm>
            <a:off x="838200" y="1611086"/>
            <a:ext cx="10515600" cy="5062669"/>
          </a:xfrm>
        </p:spPr>
        <p:txBody>
          <a:bodyPr>
            <a:normAutofit fontScale="40000" lnSpcReduction="20000"/>
          </a:bodyPr>
          <a:lstStyle/>
          <a:p>
            <a:pPr algn="ctr">
              <a:buNone/>
            </a:pPr>
            <a:r>
              <a:rPr lang="en-US" sz="4200" b="1" dirty="0" smtClean="0">
                <a:latin typeface="Times New Roman" panose="02020603050405020304" pitchFamily="18" charset="0"/>
                <a:cs typeface="Times New Roman" panose="02020603050405020304" pitchFamily="18" charset="0"/>
              </a:rPr>
              <a:t>Failing to Define Project Scope early in the Life Cycle</a:t>
            </a:r>
          </a:p>
          <a:p>
            <a:endParaRPr lang="en-US" sz="4000" dirty="0" smtClean="0">
              <a:latin typeface="Times New Roman" panose="02020603050405020304" pitchFamily="18" charset="0"/>
              <a:cs typeface="Times New Roman" panose="02020603050405020304" pitchFamily="18" charset="0"/>
            </a:endParaRPr>
          </a:p>
          <a:p>
            <a:endParaRPr lang="en-US" sz="4000" dirty="0" smtClean="0">
              <a:latin typeface="Times New Roman" panose="02020603050405020304" pitchFamily="18" charset="0"/>
              <a:cs typeface="Times New Roman" panose="02020603050405020304" pitchFamily="18" charset="0"/>
            </a:endParaRPr>
          </a:p>
          <a:p>
            <a:r>
              <a:rPr lang="en-US" sz="4000" dirty="0" smtClean="0">
                <a:latin typeface="Times New Roman" panose="02020603050405020304" pitchFamily="18" charset="0"/>
                <a:cs typeface="Times New Roman" panose="02020603050405020304" pitchFamily="18" charset="0"/>
              </a:rPr>
              <a:t>Solution </a:t>
            </a:r>
            <a:r>
              <a:rPr lang="en-US" sz="4000" dirty="0">
                <a:latin typeface="Times New Roman" panose="02020603050405020304" pitchFamily="18" charset="0"/>
                <a:cs typeface="Times New Roman" panose="02020603050405020304" pitchFamily="18" charset="0"/>
              </a:rPr>
              <a:t>for this problem involves involving all the stakeholders and a detailed work breakdown structure (WBS).</a:t>
            </a:r>
          </a:p>
          <a:p>
            <a:r>
              <a:rPr lang="en-US" sz="4000" dirty="0">
                <a:latin typeface="Times New Roman" panose="02020603050405020304" pitchFamily="18" charset="0"/>
                <a:cs typeface="Times New Roman" panose="02020603050405020304" pitchFamily="18" charset="0"/>
              </a:rPr>
              <a:t>This will allow the team members to get a comprehensive understanding of the objectives and goals of the project.</a:t>
            </a:r>
          </a:p>
          <a:p>
            <a:r>
              <a:rPr lang="en-US" sz="4000" dirty="0">
                <a:latin typeface="Times New Roman" panose="02020603050405020304" pitchFamily="18" charset="0"/>
                <a:cs typeface="Times New Roman" panose="02020603050405020304" pitchFamily="18" charset="0"/>
              </a:rPr>
              <a:t> It allows team members to see the step by step procedures required by the project. Before moving on to another project. </a:t>
            </a:r>
          </a:p>
          <a:p>
            <a:r>
              <a:rPr lang="en-US" sz="4000" dirty="0">
                <a:latin typeface="Times New Roman" panose="02020603050405020304" pitchFamily="18" charset="0"/>
                <a:cs typeface="Times New Roman" panose="02020603050405020304" pitchFamily="18" charset="0"/>
              </a:rPr>
              <a:t>WBS advocates for the accomplishing the task at hand first and thus before moving forwards team members are able to understand the areas of weakness and thus they can make necessary adjustments. </a:t>
            </a:r>
          </a:p>
          <a:p>
            <a:r>
              <a:rPr lang="en-US" sz="4000" dirty="0">
                <a:latin typeface="Times New Roman" panose="02020603050405020304" pitchFamily="18" charset="0"/>
                <a:cs typeface="Times New Roman" panose="02020603050405020304" pitchFamily="18" charset="0"/>
              </a:rPr>
              <a:t>For example in a scenario where the team members are unable to get a consensus, especially when coming up with a breakdown structure it is advisable to:</a:t>
            </a:r>
          </a:p>
          <a:p>
            <a:r>
              <a:rPr lang="en-US" sz="4000" dirty="0">
                <a:latin typeface="Times New Roman" panose="02020603050405020304" pitchFamily="18" charset="0"/>
                <a:cs typeface="Times New Roman" panose="02020603050405020304" pitchFamily="18" charset="0"/>
              </a:rPr>
              <a:t>Take into consideration the concerns of different individuals</a:t>
            </a:r>
          </a:p>
          <a:p>
            <a:r>
              <a:rPr lang="en-US" sz="4000" dirty="0">
                <a:latin typeface="Times New Roman" panose="02020603050405020304" pitchFamily="18" charset="0"/>
                <a:cs typeface="Times New Roman" panose="02020603050405020304" pitchFamily="18" charset="0"/>
              </a:rPr>
              <a:t>Try to brainstorm the feasibility of the demands of different individuals</a:t>
            </a:r>
          </a:p>
          <a:p>
            <a:r>
              <a:rPr lang="en-US" sz="4000" dirty="0">
                <a:latin typeface="Times New Roman" panose="02020603050405020304" pitchFamily="18" charset="0"/>
                <a:cs typeface="Times New Roman" panose="02020603050405020304" pitchFamily="18" charset="0"/>
              </a:rPr>
              <a:t>After comparisons it is advisable to explain why certain demands were expected and also the reasons for rejecting different demands</a:t>
            </a:r>
          </a:p>
          <a:p>
            <a:endParaRPr lang="en-US" dirty="0"/>
          </a:p>
        </p:txBody>
      </p:sp>
    </p:spTree>
    <p:extLst>
      <p:ext uri="{BB962C8B-B14F-4D97-AF65-F5344CB8AC3E}">
        <p14:creationId xmlns:p14="http://schemas.microsoft.com/office/powerpoint/2010/main" val="1361347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769258"/>
            <a:ext cx="9601196" cy="1516742"/>
          </a:xfrm>
        </p:spPr>
        <p:txBody>
          <a:bodyPr>
            <a:normAutofit fontScale="90000"/>
          </a:bodyPr>
          <a:lstStyle/>
          <a:p>
            <a:r>
              <a:rPr lang="en-US" dirty="0">
                <a:latin typeface="Times New Roman" panose="02020603050405020304" pitchFamily="18" charset="0"/>
                <a:cs typeface="Times New Roman" panose="02020603050405020304" pitchFamily="18" charset="0"/>
              </a:rPr>
              <a:t>Failing to Define Project Scope early in the Life </a:t>
            </a:r>
            <a:r>
              <a:rPr lang="en-US" dirty="0" smtClean="0">
                <a:latin typeface="Times New Roman" panose="02020603050405020304" pitchFamily="18" charset="0"/>
                <a:cs typeface="Times New Roman" panose="02020603050405020304" pitchFamily="18" charset="0"/>
              </a:rPr>
              <a:t>Cycle…</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lnSpcReduction="10000"/>
          </a:bodyPr>
          <a:lstStyle/>
          <a:p>
            <a:r>
              <a:rPr lang="en-US" sz="2000" dirty="0" smtClean="0">
                <a:latin typeface="Times New Roman" panose="02020603050405020304" pitchFamily="18" charset="0"/>
                <a:cs typeface="Times New Roman" panose="02020603050405020304" pitchFamily="18" charset="0"/>
              </a:rPr>
              <a:t>For instance;</a:t>
            </a:r>
          </a:p>
          <a:p>
            <a:r>
              <a:rPr lang="en-US" sz="2000" dirty="0" smtClean="0">
                <a:latin typeface="Times New Roman" panose="02020603050405020304" pitchFamily="18" charset="0"/>
                <a:cs typeface="Times New Roman" panose="02020603050405020304" pitchFamily="18" charset="0"/>
              </a:rPr>
              <a:t>A software production project team fails to agree or get a clear cut on what the end product is to be like. It is possible that the following impacts might result:</a:t>
            </a:r>
          </a:p>
          <a:p>
            <a:pPr lvl="1"/>
            <a:r>
              <a:rPr lang="en-US" sz="1800" dirty="0" smtClean="0">
                <a:latin typeface="Times New Roman" panose="02020603050405020304" pitchFamily="18" charset="0"/>
                <a:cs typeface="Times New Roman" panose="02020603050405020304" pitchFamily="18" charset="0"/>
              </a:rPr>
              <a:t>The end- software might deviate from what the customer required </a:t>
            </a:r>
          </a:p>
          <a:p>
            <a:pPr lvl="1"/>
            <a:r>
              <a:rPr lang="en-US" sz="1800" dirty="0" smtClean="0">
                <a:latin typeface="Times New Roman" panose="02020603050405020304" pitchFamily="18" charset="0"/>
                <a:cs typeface="Times New Roman" panose="02020603050405020304" pitchFamily="18" charset="0"/>
              </a:rPr>
              <a:t>The end product might not positively market the company that initiated the project</a:t>
            </a:r>
          </a:p>
          <a:p>
            <a:pPr lvl="1"/>
            <a:r>
              <a:rPr lang="en-US" sz="1800" dirty="0" smtClean="0">
                <a:latin typeface="Times New Roman" panose="02020603050405020304" pitchFamily="18" charset="0"/>
                <a:cs typeface="Times New Roman" panose="02020603050405020304" pitchFamily="18" charset="0"/>
              </a:rPr>
              <a:t>The project might collapse mid-way as a result of disagreements and confusion if the scope was not clearly laid down</a:t>
            </a:r>
          </a:p>
          <a:p>
            <a:r>
              <a:rPr lang="en-US" sz="2200" dirty="0" smtClean="0">
                <a:latin typeface="Times New Roman" panose="02020603050405020304" pitchFamily="18" charset="0"/>
                <a:cs typeface="Times New Roman" panose="02020603050405020304" pitchFamily="18" charset="0"/>
              </a:rPr>
              <a:t>Proper project scope identification, helps eliminate project mid-way difficulties that might impact the project’s progress negatively (Fageha</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&amp; Aibinu, 2013)</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922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Failure to Define Project Deliverables</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77500" lnSpcReduction="20000"/>
          </a:bodyPr>
          <a:lstStyle/>
          <a:p>
            <a:r>
              <a:rPr lang="en-US" sz="2400" dirty="0">
                <a:latin typeface="Times New Roman" panose="02020603050405020304" pitchFamily="18" charset="0"/>
                <a:cs typeface="Times New Roman" panose="02020603050405020304" pitchFamily="18" charset="0"/>
              </a:rPr>
              <a:t>Project deliverables include the results that </a:t>
            </a:r>
            <a:r>
              <a:rPr lang="en-US" dirty="0" smtClean="0">
                <a:latin typeface="Times New Roman" panose="02020603050405020304" pitchFamily="18" charset="0"/>
                <a:cs typeface="Times New Roman" panose="02020603050405020304" pitchFamily="18" charset="0"/>
              </a:rPr>
              <a:t>are to</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be gained from a process</a:t>
            </a:r>
          </a:p>
          <a:p>
            <a:r>
              <a:rPr lang="en-US" sz="2400" dirty="0">
                <a:latin typeface="Times New Roman" panose="02020603050405020304" pitchFamily="18" charset="0"/>
                <a:cs typeface="Times New Roman" panose="02020603050405020304" pitchFamily="18" charset="0"/>
              </a:rPr>
              <a:t>The solution for this problem is to specify a measurable criteria in which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project </a:t>
            </a:r>
            <a:r>
              <a:rPr lang="en-US" sz="2400" dirty="0" smtClean="0">
                <a:latin typeface="Times New Roman" panose="02020603050405020304" pitchFamily="18" charset="0"/>
                <a:cs typeface="Times New Roman" panose="02020603050405020304" pitchFamily="18" charset="0"/>
              </a:rPr>
              <a:t>deliverability </a:t>
            </a:r>
            <a:r>
              <a:rPr lang="en-US" sz="2400" dirty="0">
                <a:latin typeface="Times New Roman" panose="02020603050405020304" pitchFamily="18" charset="0"/>
                <a:cs typeface="Times New Roman" panose="02020603050405020304" pitchFamily="18" charset="0"/>
              </a:rPr>
              <a:t>will be assessed and accepted.</a:t>
            </a:r>
          </a:p>
          <a:p>
            <a:r>
              <a:rPr lang="en-US" sz="2400" dirty="0">
                <a:latin typeface="Times New Roman" panose="02020603050405020304" pitchFamily="18" charset="0"/>
                <a:cs typeface="Times New Roman" panose="02020603050405020304" pitchFamily="18" charset="0"/>
              </a:rPr>
              <a:t>In the case of measurable criteria, some of the measures include;</a:t>
            </a:r>
          </a:p>
          <a:p>
            <a:r>
              <a:rPr lang="en-US" sz="2400" dirty="0">
                <a:latin typeface="Times New Roman" panose="02020603050405020304" pitchFamily="18" charset="0"/>
                <a:cs typeface="Times New Roman" panose="02020603050405020304" pitchFamily="18" charset="0"/>
              </a:rPr>
              <a:t>Success rate</a:t>
            </a:r>
          </a:p>
          <a:p>
            <a:r>
              <a:rPr lang="en-US" sz="2400" dirty="0">
                <a:latin typeface="Times New Roman" panose="02020603050405020304" pitchFamily="18" charset="0"/>
                <a:cs typeface="Times New Roman" panose="02020603050405020304" pitchFamily="18" charset="0"/>
              </a:rPr>
              <a:t>Perception, such as happiness and satisfaction</a:t>
            </a:r>
          </a:p>
          <a:p>
            <a:r>
              <a:rPr lang="en-US" sz="2400" dirty="0">
                <a:latin typeface="Times New Roman" panose="02020603050405020304" pitchFamily="18" charset="0"/>
                <a:cs typeface="Times New Roman" panose="02020603050405020304" pitchFamily="18" charset="0"/>
              </a:rPr>
              <a:t>Conformance that is the % achievement of specification</a:t>
            </a:r>
          </a:p>
          <a:p>
            <a:r>
              <a:rPr lang="en-US" sz="2400" dirty="0">
                <a:latin typeface="Times New Roman" panose="02020603050405020304" pitchFamily="18" charset="0"/>
                <a:cs typeface="Times New Roman" panose="02020603050405020304" pitchFamily="18" charset="0"/>
              </a:rPr>
              <a:t>For example when the company integrates a database system within the organization, it is critical for the project team to have a measure like conformance, that able to retrieve any information easily.</a:t>
            </a:r>
          </a:p>
          <a:p>
            <a:endParaRPr lang="en-US" dirty="0"/>
          </a:p>
        </p:txBody>
      </p:sp>
    </p:spTree>
    <p:extLst>
      <p:ext uri="{BB962C8B-B14F-4D97-AF65-F5344CB8AC3E}">
        <p14:creationId xmlns:p14="http://schemas.microsoft.com/office/powerpoint/2010/main" val="65693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Poor Resource Matching</a:t>
            </a:r>
          </a:p>
        </p:txBody>
      </p:sp>
      <p:sp>
        <p:nvSpPr>
          <p:cNvPr id="3" name="Content Placeholder 2"/>
          <p:cNvSpPr>
            <a:spLocks noGrp="1"/>
          </p:cNvSpPr>
          <p:nvPr>
            <p:ph idx="1"/>
          </p:nvPr>
        </p:nvSpPr>
        <p:spPr/>
        <p:txBody>
          <a:bodyPr>
            <a:normAutofit fontScale="85000" lnSpcReduction="20000"/>
          </a:bodyPr>
          <a:lstStyle/>
          <a:p>
            <a:r>
              <a:rPr lang="en-US" sz="2400" dirty="0">
                <a:latin typeface="Times New Roman" panose="02020603050405020304" pitchFamily="18" charset="0"/>
                <a:cs typeface="Times New Roman" panose="02020603050405020304" pitchFamily="18" charset="0"/>
              </a:rPr>
              <a:t>It is critical to avoid the selection of people based on their availability.</a:t>
            </a:r>
          </a:p>
          <a:p>
            <a:r>
              <a:rPr lang="en-US" sz="2400" dirty="0">
                <a:latin typeface="Times New Roman" panose="02020603050405020304" pitchFamily="18" charset="0"/>
                <a:cs typeface="Times New Roman" panose="02020603050405020304" pitchFamily="18" charset="0"/>
              </a:rPr>
              <a:t>Skills should be used as a criteria for selection.</a:t>
            </a:r>
          </a:p>
          <a:p>
            <a:r>
              <a:rPr lang="en-US" sz="2400" dirty="0">
                <a:latin typeface="Times New Roman" panose="02020603050405020304" pitchFamily="18" charset="0"/>
                <a:cs typeface="Times New Roman" panose="02020603050405020304" pitchFamily="18" charset="0"/>
              </a:rPr>
              <a:t>This is to ensure that the skills and experience needed are present in the team.</a:t>
            </a:r>
          </a:p>
          <a:p>
            <a:r>
              <a:rPr lang="en-US" sz="2400" dirty="0">
                <a:latin typeface="Times New Roman" panose="02020603050405020304" pitchFamily="18" charset="0"/>
                <a:cs typeface="Times New Roman" panose="02020603050405020304" pitchFamily="18" charset="0"/>
              </a:rPr>
              <a:t>It is advisable to integrate the right project managers and team members.</a:t>
            </a:r>
          </a:p>
          <a:p>
            <a:r>
              <a:rPr lang="en-US" sz="2400" dirty="0">
                <a:latin typeface="Times New Roman" panose="02020603050405020304" pitchFamily="18" charset="0"/>
                <a:cs typeface="Times New Roman" panose="02020603050405020304" pitchFamily="18" charset="0"/>
              </a:rPr>
              <a:t>However, there are issues that might arise in resource matching since not all the selected members will be able to work together and thus bringing collaboration problems. The best response in this case is to ensure individuals in managerial position should be able to engage the selected teams to understand the importance of collaboration, team building exercise should be undertaken to identify the areas of weakness and how to address the issue.</a:t>
            </a:r>
          </a:p>
          <a:p>
            <a:endParaRPr lang="en-US" dirty="0"/>
          </a:p>
        </p:txBody>
      </p:sp>
    </p:spTree>
    <p:extLst>
      <p:ext uri="{BB962C8B-B14F-4D97-AF65-F5344CB8AC3E}">
        <p14:creationId xmlns:p14="http://schemas.microsoft.com/office/powerpoint/2010/main" val="278661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Poor </a:t>
            </a:r>
            <a:r>
              <a:rPr lang="en-US" dirty="0"/>
              <a:t>R</a:t>
            </a:r>
            <a:r>
              <a:rPr lang="en-US" dirty="0" smtClean="0"/>
              <a:t>esource </a:t>
            </a:r>
            <a:r>
              <a:rPr lang="en-US" dirty="0"/>
              <a:t>M</a:t>
            </a:r>
            <a:r>
              <a:rPr lang="en-US" dirty="0" smtClean="0"/>
              <a:t>atching…</a:t>
            </a:r>
            <a:endParaRPr lang="en-US" dirty="0"/>
          </a:p>
        </p:txBody>
      </p:sp>
      <p:sp>
        <p:nvSpPr>
          <p:cNvPr id="3" name="Content Placeholder 2"/>
          <p:cNvSpPr>
            <a:spLocks noGrp="1"/>
          </p:cNvSpPr>
          <p:nvPr>
            <p:ph idx="1"/>
          </p:nvPr>
        </p:nvSpPr>
        <p:spPr>
          <a:xfrm>
            <a:off x="1295401" y="2556931"/>
            <a:ext cx="9601196" cy="3481011"/>
          </a:xfrm>
        </p:spPr>
        <p:txBody>
          <a:bodyPr>
            <a:normAutofit fontScale="92500" lnSpcReduction="10000"/>
          </a:bodyPr>
          <a:lstStyle/>
          <a:p>
            <a:r>
              <a:rPr lang="en-US" sz="2000" dirty="0" smtClean="0">
                <a:latin typeface="Times New Roman" panose="02020603050405020304" pitchFamily="18" charset="0"/>
                <a:cs typeface="Times New Roman" panose="02020603050405020304" pitchFamily="18" charset="0"/>
              </a:rPr>
              <a:t>For instance;</a:t>
            </a:r>
          </a:p>
          <a:p>
            <a:r>
              <a:rPr lang="en-US" sz="2000" dirty="0" smtClean="0">
                <a:latin typeface="Times New Roman" panose="02020603050405020304" pitchFamily="18" charset="0"/>
                <a:cs typeface="Times New Roman" panose="02020603050405020304" pitchFamily="18" charset="0"/>
              </a:rPr>
              <a:t>Imagine of a scenario where a software development company has been tasked to develop a user friendly web application. It would be disastrous to only have a project team comprised of only JavaScript skilled developers. What about the style of the website? If the team is not comprised of css skilled members? What about user- interface developers? Who will do that in that team?</a:t>
            </a:r>
          </a:p>
          <a:p>
            <a:r>
              <a:rPr lang="en-US" sz="2000" dirty="0" smtClean="0">
                <a:latin typeface="Times New Roman" panose="02020603050405020304" pitchFamily="18" charset="0"/>
                <a:cs typeface="Times New Roman" panose="02020603050405020304" pitchFamily="18" charset="0"/>
              </a:rPr>
              <a:t>That is why, it will be a smart move by a project manager to allocate people to a project while putting into consideration their skills and how these skills can be integrated to give the best project outcome</a:t>
            </a:r>
            <a:r>
              <a:rPr lang="en-US" sz="2200" dirty="0" smtClean="0">
                <a:latin typeface="Times New Roman" panose="02020603050405020304" pitchFamily="18" charset="0"/>
                <a:cs typeface="Times New Roman" panose="02020603050405020304" pitchFamily="18" charset="0"/>
              </a:rPr>
              <a:t>.</a:t>
            </a:r>
          </a:p>
          <a:p>
            <a:r>
              <a:rPr lang="en-US" sz="2200" dirty="0" smtClean="0">
                <a:latin typeface="Times New Roman" panose="02020603050405020304" pitchFamily="18" charset="0"/>
                <a:cs typeface="Times New Roman" panose="02020603050405020304" pitchFamily="18" charset="0"/>
              </a:rPr>
              <a:t>Thus, effective team building starts with the project managers being able to identify required skills (Kerzner, 2017)</a:t>
            </a:r>
          </a:p>
          <a:p>
            <a:endParaRPr lang="en-US" sz="2200" dirty="0" smtClean="0">
              <a:latin typeface="Times New Roman" panose="02020603050405020304" pitchFamily="18" charset="0"/>
              <a:cs typeface="Times New Roman" panose="02020603050405020304" pitchFamily="18" charset="0"/>
            </a:endParaRP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13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Poor Project Initiation</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r>
              <a:rPr lang="en-US" sz="2200" dirty="0">
                <a:latin typeface="Times New Roman" panose="02020603050405020304" pitchFamily="18" charset="0"/>
                <a:cs typeface="Times New Roman" panose="02020603050405020304" pitchFamily="18" charset="0"/>
              </a:rPr>
              <a:t>Many </a:t>
            </a:r>
            <a:r>
              <a:rPr lang="en-US" sz="2200" dirty="0" smtClean="0">
                <a:latin typeface="Times New Roman" panose="02020603050405020304" pitchFamily="18" charset="0"/>
                <a:cs typeface="Times New Roman" panose="02020603050405020304" pitchFamily="18" charset="0"/>
              </a:rPr>
              <a:t>projects </a:t>
            </a:r>
            <a:r>
              <a:rPr lang="en-US" sz="2200" dirty="0">
                <a:latin typeface="Times New Roman" panose="02020603050405020304" pitchFamily="18" charset="0"/>
                <a:cs typeface="Times New Roman" panose="02020603050405020304" pitchFamily="18" charset="0"/>
              </a:rPr>
              <a:t>usually start without proper initiation.</a:t>
            </a:r>
          </a:p>
          <a:p>
            <a:r>
              <a:rPr lang="en-US" sz="2200" dirty="0">
                <a:latin typeface="Times New Roman" panose="02020603050405020304" pitchFamily="18" charset="0"/>
                <a:cs typeface="Times New Roman" panose="02020603050405020304" pitchFamily="18" charset="0"/>
              </a:rPr>
              <a:t>The basic assumption is that everybody understands what they are doing.</a:t>
            </a:r>
          </a:p>
          <a:p>
            <a:r>
              <a:rPr lang="en-US" sz="2200" dirty="0">
                <a:latin typeface="Times New Roman" panose="02020603050405020304" pitchFamily="18" charset="0"/>
                <a:cs typeface="Times New Roman" panose="02020603050405020304" pitchFamily="18" charset="0"/>
              </a:rPr>
              <a:t>Meetings are important to brief individuals of their responsibilities.</a:t>
            </a:r>
          </a:p>
          <a:p>
            <a:r>
              <a:rPr lang="en-US" sz="2200" dirty="0">
                <a:latin typeface="Times New Roman" panose="02020603050405020304" pitchFamily="18" charset="0"/>
                <a:cs typeface="Times New Roman" panose="02020603050405020304" pitchFamily="18" charset="0"/>
              </a:rPr>
              <a:t>This further will help address concerns that were not addressed before.</a:t>
            </a:r>
          </a:p>
          <a:p>
            <a:r>
              <a:rPr lang="en-US" sz="2200" dirty="0">
                <a:latin typeface="Times New Roman" panose="02020603050405020304" pitchFamily="18" charset="0"/>
                <a:cs typeface="Times New Roman" panose="02020603050405020304" pitchFamily="18" charset="0"/>
              </a:rPr>
              <a:t>Further, meetings with stakeholders before the project commences helps establish clarity with regards to goals and objectives.</a:t>
            </a:r>
          </a:p>
          <a:p>
            <a:r>
              <a:rPr lang="en-US" sz="2200" dirty="0">
                <a:latin typeface="Times New Roman" panose="02020603050405020304" pitchFamily="18" charset="0"/>
                <a:cs typeface="Times New Roman" panose="02020603050405020304" pitchFamily="18" charset="0"/>
              </a:rPr>
              <a:t>For instance, Some of the team members might be having concerns about the project and they might be unsure about their roles. Engaging meeting is critical in responding to this concerns and providing clarity.</a:t>
            </a:r>
          </a:p>
          <a:p>
            <a:endParaRPr lang="en-US" dirty="0"/>
          </a:p>
        </p:txBody>
      </p:sp>
    </p:spTree>
    <p:extLst>
      <p:ext uri="{BB962C8B-B14F-4D97-AF65-F5344CB8AC3E}">
        <p14:creationId xmlns:p14="http://schemas.microsoft.com/office/powerpoint/2010/main" val="2082948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Inadequate training</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Autofit/>
          </a:bodyPr>
          <a:lstStyle/>
          <a:p>
            <a:r>
              <a:rPr lang="en-US" sz="1800" dirty="0" smtClean="0">
                <a:latin typeface="Times New Roman" panose="02020603050405020304" pitchFamily="18" charset="0"/>
                <a:cs typeface="Times New Roman" panose="02020603050405020304" pitchFamily="18" charset="0"/>
              </a:rPr>
              <a:t>If project team members are not properly oriented on what the project at hand entails, a crisis might arise when the project is midway.</a:t>
            </a:r>
          </a:p>
          <a:p>
            <a:r>
              <a:rPr lang="en-US" sz="1800" dirty="0" smtClean="0">
                <a:latin typeface="Times New Roman" panose="02020603050405020304" pitchFamily="18" charset="0"/>
                <a:cs typeface="Times New Roman" panose="02020603050405020304" pitchFamily="18" charset="0"/>
              </a:rPr>
              <a:t>Project managers prior to meetings before the onset of a project, need to capture the training of new team members who have never worked on any project before as they never miss in any organization, as part on the project initiation steps.</a:t>
            </a:r>
          </a:p>
          <a:p>
            <a:r>
              <a:rPr lang="en-US" sz="1800" dirty="0" smtClean="0">
                <a:latin typeface="Times New Roman" panose="02020603050405020304" pitchFamily="18" charset="0"/>
                <a:cs typeface="Times New Roman" panose="02020603050405020304" pitchFamily="18" charset="0"/>
              </a:rPr>
              <a:t>Even for experienced team members, require a revisit of useful skills in a project through training.</a:t>
            </a:r>
          </a:p>
          <a:p>
            <a:r>
              <a:rPr lang="en-US" sz="1800" dirty="0" smtClean="0">
                <a:latin typeface="Times New Roman" panose="02020603050405020304" pitchFamily="18" charset="0"/>
                <a:cs typeface="Times New Roman" panose="02020603050405020304" pitchFamily="18" charset="0"/>
              </a:rPr>
              <a:t>This ensures that the problem of starting a project and mid the project, some members are stuck on what to do next which derails project target achievement.</a:t>
            </a:r>
          </a:p>
          <a:p>
            <a:r>
              <a:rPr lang="en-US" sz="1800" dirty="0" smtClean="0">
                <a:latin typeface="Times New Roman" panose="02020603050405020304" pitchFamily="18" charset="0"/>
                <a:cs typeface="Times New Roman" panose="02020603050405020304" pitchFamily="18" charset="0"/>
              </a:rPr>
              <a:t>Horner, denotes that, prior preparation of project team members through training, gives them detailed clue on what is expected of them and how to deliver what is expected of them on the project ( Horner).</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819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Underestimating time and budget</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10000"/>
          </a:bodyPr>
          <a:lstStyle/>
          <a:p>
            <a:r>
              <a:rPr lang="en-US" sz="2200" dirty="0">
                <a:latin typeface="Times New Roman" panose="02020603050405020304" pitchFamily="18" charset="0"/>
                <a:cs typeface="Times New Roman" panose="02020603050405020304" pitchFamily="18" charset="0"/>
              </a:rPr>
              <a:t>Most of the projects usually determine time and budget to what is reasonable.</a:t>
            </a:r>
          </a:p>
          <a:p>
            <a:r>
              <a:rPr lang="en-US" sz="2200" dirty="0">
                <a:latin typeface="Times New Roman" panose="02020603050405020304" pitchFamily="18" charset="0"/>
                <a:cs typeface="Times New Roman" panose="02020603050405020304" pitchFamily="18" charset="0"/>
              </a:rPr>
              <a:t>The appropriate solution is through involving scientific methods to determine the time and budget.</a:t>
            </a:r>
          </a:p>
          <a:p>
            <a:r>
              <a:rPr lang="en-US" sz="2200" dirty="0">
                <a:latin typeface="Times New Roman" panose="02020603050405020304" pitchFamily="18" charset="0"/>
                <a:cs typeface="Times New Roman" panose="02020603050405020304" pitchFamily="18" charset="0"/>
              </a:rPr>
              <a:t>This might involve seeking expert advice for individuals who have engage in similar project.</a:t>
            </a:r>
          </a:p>
          <a:p>
            <a:r>
              <a:rPr lang="en-US" sz="2200" dirty="0">
                <a:latin typeface="Times New Roman" panose="02020603050405020304" pitchFamily="18" charset="0"/>
                <a:cs typeface="Times New Roman" panose="02020603050405020304" pitchFamily="18" charset="0"/>
              </a:rPr>
              <a:t>It is critical to ensure that the stakeholders undertake a bottom-up approach in determining budget.</a:t>
            </a:r>
          </a:p>
          <a:p>
            <a:r>
              <a:rPr lang="en-US" sz="2200" dirty="0">
                <a:latin typeface="Times New Roman" panose="02020603050405020304" pitchFamily="18" charset="0"/>
                <a:cs typeface="Times New Roman" panose="02020603050405020304" pitchFamily="18" charset="0"/>
              </a:rPr>
              <a:t>Most of the sponsors and those in managerial position will not involve the team members as they want to work with a time-frame that is reasonable. However, this might results into pressure during the projects when the deadline approaches. A bottom-up approach helps team members to provide useful insights which might help surmount underestimation.</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300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5535"/>
            <a:ext cx="10515600" cy="1595154"/>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Poor Communication with Project Stakeholders and Team members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Communication breakdown results into blame shifting for errors caused in a project</a:t>
            </a:r>
          </a:p>
          <a:p>
            <a:r>
              <a:rPr lang="en-US" sz="2200" dirty="0">
                <a:latin typeface="Times New Roman" panose="02020603050405020304" pitchFamily="18" charset="0"/>
                <a:cs typeface="Times New Roman" panose="02020603050405020304" pitchFamily="18" charset="0"/>
              </a:rPr>
              <a:t> It is critical to keep everyone in the team informed about changes.</a:t>
            </a:r>
          </a:p>
          <a:p>
            <a:r>
              <a:rPr lang="en-US" sz="2200" dirty="0">
                <a:latin typeface="Times New Roman" panose="02020603050405020304" pitchFamily="18" charset="0"/>
                <a:cs typeface="Times New Roman" panose="02020603050405020304" pitchFamily="18" charset="0"/>
              </a:rPr>
              <a:t>Communication is the life-blood of any project and thus the need to promote an open communication.</a:t>
            </a:r>
          </a:p>
          <a:p>
            <a:r>
              <a:rPr lang="en-US" sz="2200" dirty="0">
                <a:latin typeface="Times New Roman" panose="02020603050405020304" pitchFamily="18" charset="0"/>
                <a:cs typeface="Times New Roman" panose="02020603050405020304" pitchFamily="18" charset="0"/>
              </a:rPr>
              <a:t>Change within a project would usually result to confrontation within the team especially when they are not informed. Communication is a crucial aspect to ensure that team members are notified about the change.</a:t>
            </a:r>
          </a:p>
          <a:p>
            <a:endParaRPr lang="en-US" sz="2200" dirty="0"/>
          </a:p>
        </p:txBody>
      </p:sp>
    </p:spTree>
    <p:extLst>
      <p:ext uri="{BB962C8B-B14F-4D97-AF65-F5344CB8AC3E}">
        <p14:creationId xmlns:p14="http://schemas.microsoft.com/office/powerpoint/2010/main" val="41587511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Inability to anticipate failure</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556931"/>
            <a:ext cx="9601196" cy="3713239"/>
          </a:xfrm>
        </p:spPr>
        <p:txBody>
          <a:bodyPr>
            <a:normAutofit lnSpcReduction="10000"/>
          </a:bodyPr>
          <a:lstStyle/>
          <a:p>
            <a:r>
              <a:rPr lang="en-US" sz="2000" dirty="0" smtClean="0">
                <a:latin typeface="Times New Roman" panose="02020603050405020304" pitchFamily="18" charset="0"/>
                <a:cs typeface="Times New Roman" panose="02020603050405020304" pitchFamily="18" charset="0"/>
              </a:rPr>
              <a:t>In any project, anticipating the likelihood of certain aspects of a project failing from the start is key.</a:t>
            </a:r>
          </a:p>
          <a:p>
            <a:r>
              <a:rPr lang="en-US" sz="2000" dirty="0" smtClean="0">
                <a:latin typeface="Times New Roman" panose="02020603050405020304" pitchFamily="18" charset="0"/>
                <a:cs typeface="Times New Roman" panose="02020603050405020304" pitchFamily="18" charset="0"/>
              </a:rPr>
              <a:t>This way, possibly effective remedies to the failures incase they happen in the course of the project are laid out ready to be applied to salvage the project.</a:t>
            </a:r>
          </a:p>
          <a:p>
            <a:r>
              <a:rPr lang="en-US" sz="2000" dirty="0" smtClean="0">
                <a:latin typeface="Times New Roman" panose="02020603050405020304" pitchFamily="18" charset="0"/>
                <a:cs typeface="Times New Roman" panose="02020603050405020304" pitchFamily="18" charset="0"/>
              </a:rPr>
              <a:t>Hence, it is very important that project managers lead project team members in applying the inner eye to see possible loopholes for failure in the project and together come up with ready to be applied solutions so that the project does not collapse totally incase one small loophole is encountered that was not anticipated.</a:t>
            </a:r>
          </a:p>
          <a:p>
            <a:r>
              <a:rPr lang="en-US" sz="2000" dirty="0" smtClean="0">
                <a:latin typeface="Times New Roman" panose="02020603050405020304" pitchFamily="18" charset="0"/>
                <a:cs typeface="Times New Roman" panose="02020603050405020304" pitchFamily="18" charset="0"/>
              </a:rPr>
              <a:t>For instance in software development projects, most IT experts agree that most projects failures are predictable and avoidable only that they are ignored by software developers (Charette, 2005).</a:t>
            </a:r>
          </a:p>
          <a:p>
            <a:endParaRPr lang="en-US" sz="22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12009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Failing to Define Metrics For Evaluation</a:t>
            </a:r>
            <a:r>
              <a:rPr lang="en-US" sz="2200" dirty="0">
                <a:latin typeface="Times New Roman" panose="02020603050405020304" pitchFamily="18" charset="0"/>
                <a:cs typeface="Times New Roman" panose="02020603050405020304" pitchFamily="18" charset="0"/>
              </a:rPr>
              <a:t/>
            </a:r>
            <a:br>
              <a:rPr lang="en-US" sz="2200" dirty="0">
                <a:latin typeface="Times New Roman" panose="02020603050405020304" pitchFamily="18" charset="0"/>
                <a:cs typeface="Times New Roman" panose="02020603050405020304" pitchFamily="18" charset="0"/>
              </a:rPr>
            </a:br>
            <a:endParaRPr lang="en-US" sz="2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Solutions include;</a:t>
            </a:r>
          </a:p>
          <a:p>
            <a:r>
              <a:rPr lang="en-US" sz="2200" dirty="0">
                <a:latin typeface="Times New Roman" panose="02020603050405020304" pitchFamily="18" charset="0"/>
                <a:cs typeface="Times New Roman" panose="02020603050405020304" pitchFamily="18" charset="0"/>
              </a:rPr>
              <a:t>Elicit feedback from senior executives</a:t>
            </a:r>
          </a:p>
          <a:p>
            <a:r>
              <a:rPr lang="en-US" sz="2200" dirty="0">
                <a:latin typeface="Times New Roman" panose="02020603050405020304" pitchFamily="18" charset="0"/>
                <a:cs typeface="Times New Roman" panose="02020603050405020304" pitchFamily="18" charset="0"/>
              </a:rPr>
              <a:t>Identify Metrics for cost performance, schedule performance and quality performance</a:t>
            </a:r>
          </a:p>
          <a:p>
            <a:r>
              <a:rPr lang="en-US" sz="2200" dirty="0">
                <a:latin typeface="Times New Roman" panose="02020603050405020304" pitchFamily="18" charset="0"/>
                <a:cs typeface="Times New Roman" panose="02020603050405020304" pitchFamily="18" charset="0"/>
              </a:rPr>
              <a:t>Identify metrics to enhance visibility into emerging issues.</a:t>
            </a:r>
          </a:p>
          <a:p>
            <a:r>
              <a:rPr lang="en-US" sz="2200" dirty="0">
                <a:latin typeface="Times New Roman" panose="02020603050405020304" pitchFamily="18" charset="0"/>
                <a:cs typeface="Times New Roman" panose="02020603050405020304" pitchFamily="18" charset="0"/>
              </a:rPr>
              <a:t>Taking corrective actions when issues emerge	</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82302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Poor monitoring and control of project phases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95401" y="2481943"/>
            <a:ext cx="9601196" cy="3393925"/>
          </a:xfrm>
        </p:spPr>
        <p:txBody>
          <a:bodyPr>
            <a:normAutofit fontScale="92500" lnSpcReduction="20000"/>
          </a:bodyPr>
          <a:lstStyle/>
          <a:p>
            <a:r>
              <a:rPr lang="en-US" sz="2200" dirty="0" smtClean="0">
                <a:latin typeface="Times New Roman" panose="02020603050405020304" pitchFamily="18" charset="0"/>
                <a:cs typeface="Times New Roman" panose="02020603050405020304" pitchFamily="18" charset="0"/>
              </a:rPr>
              <a:t>If project managers are not keen on overlooking the progress of a project at each phase, the deliverable outcome might not be what was expected from the kick-off of the project.</a:t>
            </a:r>
          </a:p>
          <a:p>
            <a:r>
              <a:rPr lang="en-US" sz="2200" dirty="0" smtClean="0">
                <a:latin typeface="Times New Roman" panose="02020603050405020304" pitchFamily="18" charset="0"/>
                <a:cs typeface="Times New Roman" panose="02020603050405020304" pitchFamily="18" charset="0"/>
              </a:rPr>
              <a:t>A good project manager needs to know the progress of the project at each phase and report to senior managers and customers of the progress.</a:t>
            </a:r>
          </a:p>
          <a:p>
            <a:r>
              <a:rPr lang="en-US" sz="2200" dirty="0" smtClean="0">
                <a:latin typeface="Times New Roman" panose="02020603050405020304" pitchFamily="18" charset="0"/>
                <a:cs typeface="Times New Roman" panose="02020603050405020304" pitchFamily="18" charset="0"/>
              </a:rPr>
              <a:t>Through proper monitoring and control of a project, issues like resource misuse by integrity lacking team members will not arise and it will ensure that the customer is satisfied of the end product of the project.</a:t>
            </a:r>
          </a:p>
          <a:p>
            <a:r>
              <a:rPr lang="en-US" sz="2200" dirty="0" smtClean="0">
                <a:latin typeface="Times New Roman" panose="02020603050405020304" pitchFamily="18" charset="0"/>
                <a:cs typeface="Times New Roman" panose="02020603050405020304" pitchFamily="18" charset="0"/>
              </a:rPr>
              <a:t>Kerzner, in his guide on project monitoring and control metrics, has emphasized that, the monitoring and control procedures chosen by managers should be appropriate and effective to the specific project in question. Assumptions should not be made that a given method of monitoring and control will be effective (2017).</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7281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Inability to define project success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r>
              <a:rPr lang="en-US" sz="2000" dirty="0" smtClean="0">
                <a:latin typeface="Times New Roman" panose="02020603050405020304" pitchFamily="18" charset="0"/>
                <a:cs typeface="Times New Roman" panose="02020603050405020304" pitchFamily="18" charset="0"/>
              </a:rPr>
              <a:t>For instance, Project team members might be content with the end product of their project hence terming it as a success without using the appropriate success or failure measuring criteria. For instance in a software development project, it will be wrong for the developers to delight of their software where as the software does not meet the customer’s needs or the software design turns out to be difficult for the end user to comprehend.</a:t>
            </a:r>
          </a:p>
          <a:p>
            <a:r>
              <a:rPr lang="en-US" sz="2000" dirty="0" smtClean="0">
                <a:latin typeface="Times New Roman" panose="02020603050405020304" pitchFamily="18" charset="0"/>
                <a:cs typeface="Times New Roman" panose="02020603050405020304" pitchFamily="18" charset="0"/>
              </a:rPr>
              <a:t>Ahmed, on an </a:t>
            </a:r>
            <a:r>
              <a:rPr lang="en-US" sz="2000" i="1" dirty="0" smtClean="0">
                <a:latin typeface="Times New Roman" panose="02020603050405020304" pitchFamily="18" charset="0"/>
                <a:cs typeface="Times New Roman" panose="02020603050405020304" pitchFamily="18" charset="0"/>
              </a:rPr>
              <a:t>IT project failure and success </a:t>
            </a:r>
            <a:r>
              <a:rPr lang="en-US" sz="2000" dirty="0" smtClean="0">
                <a:latin typeface="Times New Roman" panose="02020603050405020304" pitchFamily="18" charset="0"/>
                <a:cs typeface="Times New Roman" panose="02020603050405020304" pitchFamily="18" charset="0"/>
              </a:rPr>
              <a:t>journal has pointed out that, project managers should ensure that together with their project team, they only take pride in a project through customer satisfaction and not just by the completion of the project (2017).</a:t>
            </a:r>
          </a:p>
          <a:p>
            <a:r>
              <a:rPr lang="en-US" sz="2000" dirty="0" smtClean="0">
                <a:latin typeface="Times New Roman" panose="02020603050405020304" pitchFamily="18" charset="0"/>
                <a:cs typeface="Times New Roman" panose="02020603050405020304" pitchFamily="18" charset="0"/>
              </a:rPr>
              <a:t>Hence it is crucial that project managers identify what truly defines the success of their projects rather than being satisfied by the mere completion of their projects.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44935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Conclusion</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10000"/>
          </a:bodyPr>
          <a:lstStyle/>
          <a:p>
            <a:r>
              <a:rPr lang="en-US" dirty="0" smtClean="0">
                <a:latin typeface="Times New Roman" panose="02020603050405020304" pitchFamily="18" charset="0"/>
                <a:cs typeface="Times New Roman" panose="02020603050405020304" pitchFamily="18" charset="0"/>
              </a:rPr>
              <a:t>Project team members and their project managers both have roles to play that will ensure the success of a company’s projects or their failure.</a:t>
            </a:r>
          </a:p>
          <a:p>
            <a:r>
              <a:rPr lang="en-US" dirty="0" smtClean="0">
                <a:latin typeface="Times New Roman" panose="02020603050405020304" pitchFamily="18" charset="0"/>
                <a:cs typeface="Times New Roman" panose="02020603050405020304" pitchFamily="18" charset="0"/>
              </a:rPr>
              <a:t>However, project managers have a greater role to play.</a:t>
            </a:r>
          </a:p>
          <a:p>
            <a:r>
              <a:rPr lang="en-US" dirty="0" smtClean="0">
                <a:latin typeface="Times New Roman" panose="02020603050405020304" pitchFamily="18" charset="0"/>
                <a:cs typeface="Times New Roman" panose="02020603050405020304" pitchFamily="18" charset="0"/>
              </a:rPr>
              <a:t>Good project management can ensure a good end product and a repeat business between a company and it’s customers.</a:t>
            </a:r>
          </a:p>
          <a:p>
            <a:r>
              <a:rPr lang="en-US" dirty="0" smtClean="0">
                <a:latin typeface="Times New Roman" panose="02020603050405020304" pitchFamily="18" charset="0"/>
                <a:cs typeface="Times New Roman" panose="02020603050405020304" pitchFamily="18" charset="0"/>
              </a:rPr>
              <a:t>Hence, project managers, be it of a small project or a large project, can ensure this through learning of reasons behind failed projects by other companies or even their own company and adopting essential positive measures to save them from future project failures.</a:t>
            </a:r>
          </a:p>
          <a:p>
            <a:endParaRPr lang="en-US" dirty="0" smtClean="0"/>
          </a:p>
          <a:p>
            <a:endParaRPr lang="en-US" dirty="0"/>
          </a:p>
        </p:txBody>
      </p:sp>
    </p:spTree>
    <p:extLst>
      <p:ext uri="{BB962C8B-B14F-4D97-AF65-F5344CB8AC3E}">
        <p14:creationId xmlns:p14="http://schemas.microsoft.com/office/powerpoint/2010/main" val="656077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anose="02020603050405020304" pitchFamily="18" charset="0"/>
                <a:cs typeface="Times New Roman" panose="02020603050405020304" pitchFamily="18" charset="0"/>
              </a:rPr>
              <a:t>References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sz="2200" dirty="0">
                <a:latin typeface="Times New Roman" panose="02020603050405020304" pitchFamily="18" charset="0"/>
                <a:cs typeface="Times New Roman" panose="02020603050405020304" pitchFamily="18" charset="0"/>
              </a:rPr>
              <a:t>Ahmed, R. (2017). Impact of Project Manager's Intellectual Competencies on Project Success. </a:t>
            </a:r>
            <a:r>
              <a:rPr lang="en-US" sz="2200" i="1" dirty="0">
                <a:latin typeface="Times New Roman" panose="02020603050405020304" pitchFamily="18" charset="0"/>
                <a:cs typeface="Times New Roman" panose="02020603050405020304" pitchFamily="18" charset="0"/>
              </a:rPr>
              <a:t>SSRN Electronic Journal</a:t>
            </a:r>
            <a:r>
              <a:rPr lang="en-US" sz="2200" dirty="0">
                <a:latin typeface="Times New Roman" panose="02020603050405020304" pitchFamily="18" charset="0"/>
                <a:cs typeface="Times New Roman" panose="02020603050405020304" pitchFamily="18" charset="0"/>
              </a:rPr>
              <a:t>. </a:t>
            </a:r>
            <a:r>
              <a:rPr lang="en-US" sz="2200" dirty="0" smtClean="0">
                <a:latin typeface="Times New Roman" panose="02020603050405020304" pitchFamily="18" charset="0"/>
                <a:cs typeface="Times New Roman" panose="02020603050405020304" pitchFamily="18" charset="0"/>
              </a:rPr>
              <a:t>doi:10.2139/ssrn.3044362</a:t>
            </a:r>
          </a:p>
          <a:p>
            <a:r>
              <a:rPr lang="en-US" sz="2200" dirty="0">
                <a:latin typeface="Times New Roman" panose="02020603050405020304" pitchFamily="18" charset="0"/>
                <a:cs typeface="Times New Roman" panose="02020603050405020304" pitchFamily="18" charset="0"/>
              </a:rPr>
              <a:t>Charette, R. (2005). Why software fails [software failure. </a:t>
            </a:r>
            <a:r>
              <a:rPr lang="en-US" sz="2200" i="1" dirty="0">
                <a:latin typeface="Times New Roman" panose="02020603050405020304" pitchFamily="18" charset="0"/>
                <a:cs typeface="Times New Roman" panose="02020603050405020304" pitchFamily="18" charset="0"/>
              </a:rPr>
              <a:t>IEEE Spectrum</a:t>
            </a:r>
            <a:r>
              <a:rPr lang="en-US" sz="2200" dirty="0">
                <a:latin typeface="Times New Roman" panose="02020603050405020304" pitchFamily="18" charset="0"/>
                <a:cs typeface="Times New Roman" panose="02020603050405020304" pitchFamily="18" charset="0"/>
              </a:rPr>
              <a:t>, </a:t>
            </a:r>
            <a:r>
              <a:rPr lang="en-US" sz="2200" i="1" dirty="0">
                <a:latin typeface="Times New Roman" panose="02020603050405020304" pitchFamily="18" charset="0"/>
                <a:cs typeface="Times New Roman" panose="02020603050405020304" pitchFamily="18" charset="0"/>
              </a:rPr>
              <a:t>42</a:t>
            </a:r>
            <a:r>
              <a:rPr lang="en-US" sz="2200" dirty="0">
                <a:latin typeface="Times New Roman" panose="02020603050405020304" pitchFamily="18" charset="0"/>
                <a:cs typeface="Times New Roman" panose="02020603050405020304" pitchFamily="18" charset="0"/>
              </a:rPr>
              <a:t>(9), 42-49. </a:t>
            </a:r>
            <a:r>
              <a:rPr lang="en-US" sz="2200" dirty="0" smtClean="0">
                <a:latin typeface="Times New Roman" panose="02020603050405020304" pitchFamily="18" charset="0"/>
                <a:cs typeface="Times New Roman" panose="02020603050405020304" pitchFamily="18" charset="0"/>
              </a:rPr>
              <a:t>doi:10.1109/mspec.2005.1502528</a:t>
            </a:r>
          </a:p>
          <a:p>
            <a:r>
              <a:rPr lang="en-US" sz="2200" dirty="0">
                <a:latin typeface="Times New Roman" panose="02020603050405020304" pitchFamily="18" charset="0"/>
                <a:cs typeface="Times New Roman" panose="02020603050405020304" pitchFamily="18" charset="0"/>
              </a:rPr>
              <a:t>Horner, J. M. (n.d.). Developing the Project TWIST[trademark] Test for Project Leaders and Team Members. doi:10.32469/10355/43338</a:t>
            </a:r>
            <a:endParaRPr lang="en-US" sz="2200" dirty="0" smtClean="0">
              <a:latin typeface="Times New Roman" panose="02020603050405020304" pitchFamily="18" charset="0"/>
              <a:cs typeface="Times New Roman" panose="02020603050405020304" pitchFamily="18" charset="0"/>
            </a:endParaRPr>
          </a:p>
          <a:p>
            <a:r>
              <a:rPr lang="en-US" sz="2200" dirty="0">
                <a:latin typeface="Times New Roman" panose="02020603050405020304" pitchFamily="18" charset="0"/>
                <a:cs typeface="Times New Roman" panose="02020603050405020304" pitchFamily="18" charset="0"/>
              </a:rPr>
              <a:t>Kerzner, H. (2017). Project Management Case Studies. </a:t>
            </a:r>
            <a:r>
              <a:rPr lang="en-US" sz="2200" dirty="0" smtClean="0">
                <a:latin typeface="Times New Roman" panose="02020603050405020304" pitchFamily="18" charset="0"/>
                <a:cs typeface="Times New Roman" panose="02020603050405020304" pitchFamily="18" charset="0"/>
              </a:rPr>
              <a:t>doi:10.1002/9781119389040</a:t>
            </a:r>
          </a:p>
          <a:p>
            <a:endParaRPr lang="en-US" sz="22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178187276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211</TotalTime>
  <Words>3036</Words>
  <Application>Microsoft Office PowerPoint</Application>
  <PresentationFormat>Widescreen</PresentationFormat>
  <Paragraphs>132</Paragraphs>
  <Slides>17</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Garamond</vt:lpstr>
      <vt:lpstr>Times New Roman</vt:lpstr>
      <vt:lpstr>Organic</vt:lpstr>
      <vt:lpstr>Presentation</vt:lpstr>
      <vt:lpstr>Introduction</vt:lpstr>
      <vt:lpstr>     Project management challenges and solutions    </vt:lpstr>
      <vt:lpstr>Failing to Define Project Scope early in the Life Cycle… </vt:lpstr>
      <vt:lpstr>Failure to Define Project Deliverables </vt:lpstr>
      <vt:lpstr>Poor Resource Matching</vt:lpstr>
      <vt:lpstr>Poor Resource Matching…</vt:lpstr>
      <vt:lpstr>Poor Project Initiation </vt:lpstr>
      <vt:lpstr>Inadequate training</vt:lpstr>
      <vt:lpstr>Underestimating time and budget </vt:lpstr>
      <vt:lpstr>Poor Communication with Project Stakeholders and Team members </vt:lpstr>
      <vt:lpstr>Inability to anticipate failure</vt:lpstr>
      <vt:lpstr>Failing to Define Metrics For Evaluation </vt:lpstr>
      <vt:lpstr>Poor monitoring and control of project phases</vt:lpstr>
      <vt:lpstr>Inability to define project success</vt:lpstr>
      <vt:lpstr>Conclusion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Kelvin Jackson</cp:lastModifiedBy>
  <cp:revision>37</cp:revision>
  <dcterms:created xsi:type="dcterms:W3CDTF">2019-04-03T13:18:58Z</dcterms:created>
  <dcterms:modified xsi:type="dcterms:W3CDTF">2019-04-04T08:11:23Z</dcterms:modified>
</cp:coreProperties>
</file>